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7C115-27E6-4158-86E9-AB14FEE03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9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CBAF-8875-41FD-927F-C78074173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9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1BCAA-BA30-4949-83AD-361BFF6AD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61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3E289-D01B-482E-8ACC-79ADD8411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64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64FFD-D6C6-4159-9557-B6447C7756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66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7B27F-9B45-441C-8AF1-488C5E851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75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68E47-BA65-4A0C-8343-2E98DA84D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20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E68D1-6728-4054-84D1-ADD23DB25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4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DBD8A-2184-45EC-A182-66AB6190F1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46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47669-10C1-4A2D-83C9-92A701337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3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A5D7B-AD5C-44D3-8875-9F2E1421A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2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8EEEF-9A30-4D60-9C23-C31F2AE17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4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91907-2134-4321-A2A4-01B9935EB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1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695FB-DA3E-4E54-A9DD-6A4387CD7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961298F-0526-4677-9D84-D8885C014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elyriact.smugmug.com/Journalism/Daniel-Petric-case/petric-jury-trial/780949125_zNaK9-D.jpg&amp;imgrefurl=http://elyriact.smugmug.com/Journalism/Daniel-Petric-case/11143559_6GTuR/3/780949125_zNaK9/Large&amp;usg=__32c2DGqBL58fqzfjDuu7SNyJPec=&amp;h=600&amp;w=513&amp;sz=135&amp;hl=en&amp;start=544&amp;zoom=1&amp;um=1&amp;itbs=1&amp;tbnid=SRQOM1DG_sjoKM:&amp;tbnh=135&amp;tbnw=115&amp;prev=/images?q=picture+of+a+trial+courtroom&amp;start=540&amp;um=1&amp;hl=en&amp;safe=active&amp;sa=N&amp;biw=1042&amp;bih=652&amp;ndsp=20&amp;ie=UTF-8&amp;tbs=isch:1&amp;ei=l9ZiTeT1DsPSgQf5w-HDAQ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pPr eaLnBrk="1" hangingPunct="1"/>
            <a:r>
              <a:rPr lang="en-US" sz="8800" dirty="0" smtClean="0">
                <a:solidFill>
                  <a:schemeClr val="bg1"/>
                </a:solidFill>
                <a:latin typeface="Subway" pitchFamily="2" charset="0"/>
              </a:rPr>
              <a:t>Courts at Work</a:t>
            </a:r>
          </a:p>
        </p:txBody>
      </p:sp>
      <p:pic>
        <p:nvPicPr>
          <p:cNvPr id="2052" name="Picture 9" descr="http://www.econ.ucsb.edu/~tedb/Journals/gav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2667000"/>
            <a:ext cx="38385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Verdict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b="1" i="1" u="sng" dirty="0" smtClean="0">
                <a:solidFill>
                  <a:schemeClr val="bg1"/>
                </a:solidFill>
              </a:rPr>
              <a:t>verdict</a:t>
            </a:r>
            <a:r>
              <a:rPr lang="en-US" sz="2400" dirty="0" smtClean="0">
                <a:solidFill>
                  <a:schemeClr val="bg1"/>
                </a:solidFill>
              </a:rPr>
              <a:t> is the final decision of the court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The court may rule </a:t>
            </a:r>
            <a:r>
              <a:rPr lang="en-US" sz="2400" b="1" dirty="0" smtClean="0">
                <a:solidFill>
                  <a:schemeClr val="bg1"/>
                </a:solidFill>
              </a:rPr>
              <a:t>guilty</a:t>
            </a:r>
            <a:r>
              <a:rPr lang="en-US" sz="2400" dirty="0" smtClean="0">
                <a:solidFill>
                  <a:schemeClr val="bg1"/>
                </a:solidFill>
              </a:rPr>
              <a:t> or </a:t>
            </a:r>
            <a:r>
              <a:rPr lang="en-US" sz="2400" b="1" dirty="0" smtClean="0">
                <a:solidFill>
                  <a:schemeClr val="bg1"/>
                </a:solidFill>
              </a:rPr>
              <a:t>not guilty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In a jury trial, all jurors must agree to find someone guilty.  If they cannot agree it is a “hung jury” 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A guilty decision can only be announced if the prosecutor has proven his case, </a:t>
            </a:r>
            <a:r>
              <a:rPr lang="en-US" sz="2400" i="1" dirty="0" smtClean="0">
                <a:solidFill>
                  <a:schemeClr val="bg1"/>
                </a:solidFill>
              </a:rPr>
              <a:t>“beyond a reasonable doubt”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1268" name="Picture 8" descr="http://cache.diomedia.com/170/01/A4/Z1/01A4-Z1TN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5413" y="2713038"/>
            <a:ext cx="2795587" cy="1858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GUILTY!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724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If a guilty verdict is reached, the jury usually recommends a punishment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The official punishment is given out by the judge at the </a:t>
            </a:r>
            <a:r>
              <a:rPr lang="en-US" sz="2400" b="1" i="1" dirty="0" smtClean="0">
                <a:solidFill>
                  <a:schemeClr val="bg1"/>
                </a:solidFill>
              </a:rPr>
              <a:t>sentencing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hearing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If the defendant maintains his innocence, he can </a:t>
            </a:r>
            <a:r>
              <a:rPr lang="en-US" sz="2400" b="1" i="1" u="sng" dirty="0" smtClean="0">
                <a:solidFill>
                  <a:schemeClr val="bg1"/>
                </a:solidFill>
              </a:rPr>
              <a:t>appeal</a:t>
            </a:r>
            <a:r>
              <a:rPr lang="en-US" sz="2400" dirty="0" smtClean="0">
                <a:solidFill>
                  <a:schemeClr val="bg1"/>
                </a:solidFill>
              </a:rPr>
              <a:t> to a higher court.  The higher court can re-consider his case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If there is a not guilty verdict, the government may NOT appeal.  That would be “</a:t>
            </a:r>
            <a:r>
              <a:rPr lang="en-US" sz="2400" b="1" dirty="0" smtClean="0">
                <a:solidFill>
                  <a:schemeClr val="bg1"/>
                </a:solidFill>
              </a:rPr>
              <a:t>double jeopardy</a:t>
            </a:r>
            <a:r>
              <a:rPr lang="en-US" sz="2400" dirty="0" smtClean="0">
                <a:solidFill>
                  <a:schemeClr val="bg1"/>
                </a:solidFill>
              </a:rPr>
              <a:t>”, banned by the </a:t>
            </a:r>
            <a:r>
              <a:rPr lang="en-US" sz="2400" b="1" dirty="0" smtClean="0">
                <a:solidFill>
                  <a:schemeClr val="bg1"/>
                </a:solidFill>
              </a:rPr>
              <a:t>Fifth Amendment</a:t>
            </a:r>
          </a:p>
        </p:txBody>
      </p:sp>
      <p:pic>
        <p:nvPicPr>
          <p:cNvPr id="12292" name="Picture 8" descr="http://latimesblogs.latimes.com/lanow/images/2008/06/26/the_jury_has_spoken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2641600"/>
            <a:ext cx="3446463" cy="254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32955" y="64366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Juvenile Law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997450" y="1066800"/>
            <a:ext cx="4038600" cy="4525963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Criminal cases involving juveniles are handled differently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Juveniles are those under age eighteen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b="1" dirty="0" smtClean="0">
                <a:solidFill>
                  <a:schemeClr val="bg1"/>
                </a:solidFill>
              </a:rPr>
              <a:t>adult cases</a:t>
            </a:r>
            <a:r>
              <a:rPr lang="en-US" sz="2400" dirty="0" smtClean="0">
                <a:solidFill>
                  <a:schemeClr val="bg1"/>
                </a:solidFill>
              </a:rPr>
              <a:t>, the court’s </a:t>
            </a:r>
            <a:r>
              <a:rPr lang="en-US" sz="2400" b="1" dirty="0" smtClean="0">
                <a:solidFill>
                  <a:schemeClr val="bg1"/>
                </a:solidFill>
              </a:rPr>
              <a:t>goal is to punish</a:t>
            </a:r>
            <a:r>
              <a:rPr lang="en-US" sz="2400" dirty="0" smtClean="0">
                <a:solidFill>
                  <a:schemeClr val="bg1"/>
                </a:solidFill>
              </a:rPr>
              <a:t> the guilty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b="1" dirty="0" smtClean="0">
                <a:solidFill>
                  <a:schemeClr val="bg1"/>
                </a:solidFill>
              </a:rPr>
              <a:t>juvenile cases</a:t>
            </a:r>
            <a:r>
              <a:rPr lang="en-US" sz="2400" dirty="0" smtClean="0">
                <a:solidFill>
                  <a:schemeClr val="bg1"/>
                </a:solidFill>
              </a:rPr>
              <a:t>, the court’s </a:t>
            </a:r>
            <a:r>
              <a:rPr lang="en-US" sz="2400" b="1" dirty="0" smtClean="0">
                <a:solidFill>
                  <a:schemeClr val="bg1"/>
                </a:solidFill>
              </a:rPr>
              <a:t>goal is to rehabilitate</a:t>
            </a:r>
            <a:r>
              <a:rPr lang="en-US" sz="2400" dirty="0" smtClean="0">
                <a:solidFill>
                  <a:schemeClr val="bg1"/>
                </a:solidFill>
              </a:rPr>
              <a:t>, or change the behavior of the guilty child</a:t>
            </a:r>
          </a:p>
        </p:txBody>
      </p:sp>
      <p:sp>
        <p:nvSpPr>
          <p:cNvPr id="13316" name="Rectangle 1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el-GR" sz="2400" dirty="0" smtClean="0"/>
          </a:p>
        </p:txBody>
      </p:sp>
      <p:sp>
        <p:nvSpPr>
          <p:cNvPr id="13317" name="AutoShape 7" descr="data:image/jpg;base64,/9j/4AAQSkZJRgABAQAAAQABAAD/2wCEAAkGBhQSERUUEhQUFBQWGBUZFxYWGBcXFxoYFxgcGBUYGBUYHSYeFxojGhcXHy8gIycpLCwsFx4xNTAqNSYsLCkBCQoKDgwOGg8PGikcHSQpKSkpKSkpKSkpLCkpKSksKSkpKSkpKSwsKSkpLCkpKSkpKSwpKSwsKSksLCwpLCkpKf/AABEIALcBEwMBIgACEQEDEQH/xAAcAAABBQEBAQAAAAAAAAAAAAAFAAIDBAYBBwj/xABQEAABAgMEBgUHCQQGCQUAAAABAhEAAyEEEjFBBQYiUWFxE4GRobEHIzJywdHwM0JSYoKSssLhFCRDgxZzk6LS4hVEU1R0lLPD8RclNDVj/8QAGgEAAwEBAQEAAAAAAAAAAAAAAQIDAAQFBv/EACgRAAICAgIBBAIBBQAAAAAAAAABAhEDIRIxQRMiMlFhgTMEFJGx8P/aAAwDAQACEQMRAD8AhNrdop2/SVxNTiWFYgROgXrKgqkumpSQeo0PsjxceNclZ9Dmn7Hx7LCtKqB2aA8X6+EE9GWsTryFpIWPRWN/0VDMYVy7RGDst40Tjvg5YdI9GCFpKb3pgUqSSWIwxpHoziqo8fHNxaaZoL1YsSZkVFNvB5Yc4cia0eVKJ9DF3sKpnmJk29oEqtUQLtUSWO2M5JIKz9KVivO0hxgQqfUxFPnxeOJHLPIi3NttcYoWqc5iFU2GKVHVGFHBObYxQh6IY0OZoqyIU0ZZpk5dyUkqViwyG8nADJzB1WptrZ0oSt6slYvdQLP1RqNTtDiz2ZN4NNmtMXvFHQg8gpzxJgvZrWHQlNAAR2vTuEQaVheR+DyNayksQQRQg0IOYbKI1zzHonlH0F0kpNoloeYlhMI+g1FKGbGj4x5fMXB4IdTbRc/aIhnTIilqji1RRRQrkwfbcY7akbCGDuuRTnLmCOWvGJJhdMpgSeks5ABCT6MzBRoDz4RRL3IR9MrrR5gcotWz+D60v2RGzyB6hie1JrK9aX7I17BRZK/3pJ3ImeEWbBM8/aDwQPxRT/1gepM8Is2T5Sf9j80I5hSI7Ev93n8Vr8BF+f8A/Gs4/wCG/JA+zHzE315ngIvT1eas/OzfkiUpDpFqcnz/ANid4Q6c/SKHBHiqK86b58epN9kTzFbauSPzRBvaHSB+kEvLR/M8UwMtSNr+z8P1ghbDspG6/wCIilaKqfjL8BF8ctE5ICzxSZyme2DmjVMT6yPwIEBZw2ZnqzIL2PE+sn8KY6r0Roi0bK80jlCiTRp80jlCg8g0XhNrEv7MpafmhJpt5gvQJFVQyRKZJmLwHoj6ROB5RJZJmBONT2mphcWHyy2XPrjEgGrS2omRwulUs9oBB6xA3SOipqZqQpCgCAHxTTHaTTDe3KNMdJiWm8pzVkgYqVkB1+ESptxCVCatDtVDhgDvGdSAPeY6ZRtHJGVPfQPM2OKmxBNmBzddnNDlw4jjxGcNK48uUKez2o5k0miczYimTYtaLsyVqdblAIcDEk4B8hQkkVYFoPosNlUgky2qg0JBul83zaF0mTnmoyBmVhkxUG9YNAoki/KmFSCWuqG0HwLihGHbAFcWjT6ISm2cJhExxq9UJcUJMdBTV7Rn7RapMrJShe9VO0ruBgTe8I3Wquk5FlshtJSnpgVSy6xeKSalCMXwDQGL4Njpa2kVZgTliASR+sU9FrSS7tgOsVB7+6M1b/KdZigi6pRBBAAoWIN1yMwGivM8osl/NJmVN5+jNCcXyod2+Odwnd0waNtpu2FEtST6KwUnkoFJHafCPGFrjfp8oEoymmS5q61YBLbqmnto8YG2zwtalJSEhRJCRgkE0D8BFop+QoZKmQ9RiFMdJihrK9sMFbKmUqygTLpWZkm4haiiW901WsMQkpMxJLsGwgRbIMaOtMtNnAuJVMJTeUtJUhKQCUkpDvgoYD0w5aA+0FK07KU8ASzdvMy2vMVM59IihO9qQ61YyfWl+KYhlkGQlvoZ784mtP8AC5yvyxpaf+QIm/1gepM8Imknzk/+X+aIVnzw9WZ+ExLK9OdxEv8ANEGyiI5XyMz15ngIuT1ebkc7N4IilJ+RmeuvwETWhfm5HOR4JhX2FFierzw9SZ3tE02btK9VPtinPXtg/VX7IdOmVPqp9sTa6GG2oUT9t+0RTm580fhETz5lByV4iKpNTzl/hEUj0IwZOPm1+qvxgrILE+uPAQHnfJr9VfjBaXj9s+AjqJeRlgV5tPIQo7Ym6NPIQo1gLOmbYekSl9ljTJ3x5xBZ7Z5wjkBySPf4xW0wXmIf42oZY1edJ+qY7TnLGkNIkLQA5IdQAxvKokDr7niaTJKcS6htLO9VWHJPiTwhujEJK5iy19wlLmoATVQHWQ/OJV2kVTn3D9YwCCTO2iOvlv8AHui0VQPsaxeU+O7gzmsEJSLxAwG/cMyep44s3yOzC/bQc0QoBLfSN5+QZ+p3iKyW/pelu0fwSdkfdMXdIt0IRIDrOy5+akekoniXHMxFYdHiUhQ2HarFzUEKdw4J2SOShz4k12O+ynbZijLSlWJLe0e3uiSXquoHzpCXBLCpwd+x93vbOmm6VnaEsBYI+cgNUHnWA1v1vWSblA/tBx5gd0VxpvoWUqCWkNB3XVKX0oS94EMsN6TpDggcDgX4wJUXibRus+2krd6JBFGAa74qjtvmArUoJbMgUALOphkHctxi1O6FUrRNYrOn0lh9wy58YVqtd6lGGADMOQGECxpUqSlqPlub9Yi/aI9CEVFHO3ZYXLD4CHJIGEUVWmIv2ovDWKG5drKd/VEM+aVuWZuFT2QJm6aIITdcfFIvWaeMR6Ku58oWVNBTokRjDlmGiOrMcJ0lW2iNHqvbkFEqQUgJUq7OWSAVImpUlKQd4LEExmrcXgxoKR06ESc3RcyF9QmMSd+y1conNvwPCr2LTFh6B5J/hggHel7yDw2VAdUU7SrZlfy/ywX1jt4mypBYiaJSkzXFb6VXGO9QKFdogJPOzK/l/lhmCXZbmK86nlM/CYklr25n8v8ANEMw+dTymfhMdCttf8v80RYw6QfNzPWX4CHTl+blfyfyxBKOwr1leAhTj5uXyl0+7ArZr0WZqtoeqv2R2cra+yBDCv8ACuOTlV7IXyMMmv8Ai8YgUqp5y/ARYUv0fteIims480eAhoiMpKQ6FDeG7VRqbXovo0k7OyCTSrtVzvOEZNU66HDOKjmFOMY1J0hf9BKXWAoUAZBDkqJFE1JJjppiKndgeTaRdF10jIHGFHbbpOzCYoPaqEjZ6C7SmyFBwNz1aFFeDJ8kQ6XPnJXxnESFbfVHdLK85K5DxiFTlTBnIIDkAOaBycBHSyAjKSlPSrNVVQnLgpwXPKkPE83WqCs133U1J66DtiGXKuEGYoLuYIxrxI2QORMOlKUsqmK9wAGAAyEKEfZZvneonuAjQ6Pk3hiz0PACqj3ARmrCghZJzA7Dh4QStelbiClJqpIBY4Pv6+4CObNFyaSL45JJh+16TRISSljdut9ZaqoDYkAbRGZYZmAatOTCXUant7om1V0WLctfSLUhEoBroBJWt67WGynqoIs6x6lKkoM2UszJaaqBG0kb6UUN7N2YJBQi+L7NLlJcl0LQ9tKEjEpcun5pSaKSfCAM3Qy3JQl0uWZ6DIGNNqDoybbJipCEum6SZjOiXuKnoQSGuYuKYEj2jRup8iQhKEy5RIAClKQCVqAqpXE48HgwxyUnQJTi0rPEdX9WryDfopWBAdi4I7WinrBMvGaUqCQpS8TQgksH5eyPdtYNSkTpKhIuyZpFFAG6d4IG8ZiojwLWvRhkWhUlRvzJRuqCCShJYFgogVqMjDwxTU7kaU4uNID2E1Ax9KLC6RFYSRfoxDN1++IenIoqOsiSLmRAuZDyoZxxcxIxjGK4SSoDPeIJ2Od81XpCoIzAPjFGyJKllVQAMRk+BbMUi8PSFGPdgzjgQ8AwQBrCmKhgV8eMcWY4jpIbRnF/Qs5YVLEsJKmTNDvQ2fpF94cQPmmCGr9t6K0WeYzhJ2h9XaC/7pJ6oR/kaF3ok0rNBmLVdYzFGaK0uTReA7VKrFKarYl8keyDGv1kRekCSQEo6aX1S5ouh8wyw3AiAE1ewjkn2RqDOXKTZetCvOJ+3+ExBa7aEKNCXuM3B/fCnqdY+14GJ0aJwda6vmNz7oS0uzU30RTrSESwXe8VG6Au8mgoXSA7uCxhS7alQl+mAkpd01ZDHfm3fDhopJSSSssoj0txZ4k/0Gh22sH9I5N74PPGgcJk8lMtTnpkIooNNC0qrhRKVBoq6QnhDhKkrw2kk3aV+cAc92Udl6LllF5jyc5FocNFywoC6MCX5QrnjsbjMGStIlRc7IAUwcYs6XpmoV3RNou2SyfPlgSXIooMNluvN4ufsKLqzcS6SWpuippO7LIDAOlwyEqBLl3JIuigwfGLRnGbpIRxcNsFLkPjMR2nri+i3KupQZ6ShICboBqkKvhBpUOTEl6WFAdK4OYSkEU3BBfa3d2cCbU6wEGYWXibrFNB6IAaue7KL26IasgNmSSSZjkkkm4ak4nGORubNq/PWkKRJWpJDghJII4GFHP/AHEvor6Mfsx2kZrrk+qPExWtM1lDn747bSxDgi6WvZFsjuiC2L2hnUx3HOSIPUIeZz0GAoOJ3xXmzSsgAAADLAbzHZeIAfgPHnAMEpZ4ktQOKsB7yYrW9W0o8onkEM9WwDhjwpwER2yUat8GA0Y0vk3njz4zJlHuUI12s2lBZrLNUTUoUBxUoMkN1vyBjzLVrSws04lZISoM6cQQXSW7o9Jm2myaTkdDaAEq+ZNTRSVZF8CN4NDwNY4MsKyW+jrxyuFGz8mejkWTR9nlhgtaEzZhNCqZMF4AngLqeSBvMGCSFEqJpg+TmtYy2kSeiQgGiUVbB0AAHuEXTpe/LTUlTbR5CsdqnZzuNGsstpvJB+GPujwvynWJUrSMxSFJKZ7TUuwoQyg4D+klQyoxq4j1P9sN1gpnB+O8x5z5QdtZmJqUJT2BNR90dqRD8haPN7QhSFbQuhVCDjTA9RzjkyaFIF7HI5lqQYOips4XOjKl4pSgKKzv2QHZs4t6N1It85TIscwDAGYBLADUrMaGbSAZRnx6jEsiQHAmEJTm7vywg7pLVmbZJoRPSBNASoJcKTUUIUKK6qUMDbbbFYKCX4hz+kYxLabXLA2V4Bhdx5dvMYxHYpSlG8LxAerV7sIFEkn3Uj0fUDTxkSZiRKmTHWk7CpaQNlmN9QOWT5wmRvjoaPZlrMlakJLKUSKkJKnOdQIkXZ15S5n3Fe6PVzrRIkykqmTEynD3Cq8sPlclvXLdADSHlSSKWeVMmfXWSlPUhBJPWoco43JlzCKscxlPLmYPVCxgQ5w3ExTRpApIKVMQCAQa7ThXaCR1xoLfrpap3yhWUn5iSUI3MUpO19p4Gq0qoUEvx98FP7QGvrRSkWkqUElVH30AzPYO4boS1EspixqKZPs9zRcVpVf0PH/FDTbl/wCz8f8AFDOdgUaezikm+KK+fkdx4QalzQyXpTP1YCG0zFBrj83/AMUM6InGUD1n3xCUFJbZWMmgzLPm1eufGLBO2PVP5YFJts1muADddlnvUgnvhKt05/RDtmEP+GJvD9MdZPwXpR8yftfijr+cHqn2RRFrnswSkDgiWPBFYiXPnu5Z+AQPBMb0+9m5/gIS9pMwJqbyqCp7BBD+jMychKyAkJVdIWFBRJSTRN3BgYD2fS9sQBcmzUAYXFlLF8ruEaGx61fuwRaJ08z794zFS1T9lmAvE1oTyeHjCumK5N+CqnVg3gXRQJbH5vVFqwatqlILLS5DE3S3DOohitZJQqbTNA/4UDxiNWt8j/ep3/LSvaY0fUXQsuLLY0HvUknMlBJfOrxyKP8AS6R/vM7/AJaT74UU5Zv+QOMDI2MKImTA6pYIvqwqpyC3BuyKJIdjXEUO7cRHq2jtXLMlalSqIW1+St1JNFAgFwR6W9hSMJrJICJyyqSZAQlKUJJCipqFZIoonGmecdSnuiHHVgdcwBN0C7vfHmc45IIqXqMszyarxVMwmJk2hsgOLV7YoIXzMypQHDjvOZia2TgIGomcQOb+6CVltIKCFG85feMOMYwMnzXifRml1SiA5bwiSdZ0n5rRRm2dsIVpNUwp07R6xojWlaB0c9J3PkRufA+O6C0/SbAqkoSt22Sq6AMHCiDhShrGLSoWhKUyZgExaQAKtebEhqM3dBMWC1SpYK5aZpB9EFkrS1VIUoekM0kVBOLMONwlH49HSpJ/I1ky3LKA4Vfy6JmSRU+llgMzGe1p0haVSloMtIN1RDJYk3TjvLOebRywzpl67ZbI89BdSFqEu6Hbb2mqCClhVjSkCtY9K6WSCVyEyxmpBRNOO9K1N2ZHdHRG2tkZUnoZ5OtLqlTiJ19ExYcFWwVoS7pvFilIUK/VSWg3pzXCefRmqShztki9MIqCSzJQoF0pwYVrHn2ktIzZqJK5npoBALMaEGvF+yB9u0lMm0WrZ+iKDF8BxqOcCWPk7HjkUVQR0xrOqaq8CpSqi+utMaDnWAypl44luJrzPj1xwJhwSIuo0qIOTbtj5cqJbYHSlt7do/SIEo3FoP6synUsqCSAnrBPDA0HVC5JcYtjQXJ0T6v6DFwTJiXci6CKcSx7B+sGplnG4YiJpXyaOSPARxZqOY9seHkySlI9OEFFFadID/HCIJ0gOPjKLU/Ec4hmGvb4QU2GlZVXJr2+yJFSw0MWdrt9kSn0eyGti0h1mkAlhiSBBCTq+qpKpQr9Jz2AGBtnNcd8G7PMQJSelqFO14mpBL1xhkrEk6Kg0Q7tMlkgEkC89PsxQKApjkQI0NntNkS5CACEm8pK22c/mO0Rp1k0eAwTK+//AJIosdrRP1KYJlyQ0RzZMHBrPYDlK/tP8kN/pFYN0r+1/wAkL6UhvVQCRKF3ri5J0QqYm8CkDiT7BBMax2D6Mn+1/wAsU9MaRR0YnS2TKCh6BvJwKTVq1O6GWJ2B5CpN0XLS9+cjklKlc3e6IyGldGJSsmSb6N4GB3M5pBybpXp5E+67AVejnHDPCB2jwwiyuGybqegEZEKNaF8TChvXf0D0SzI0sU55RR1rtfTyEqNVIWG3sqhHaIozJsbXUnQVitBMu1oMy9duNMUgBQfEpIxekdBznlgSYeONOMeg+VrVGzWBdnFlQpHSJmFQUtSxslIS16oxMYJv/EVFOAEcRwi5LnBvgRTDZUhwMYJfM4AZd/tEVJheJZycxnXthgTCGNl5NNH9Jakq+bKSpZ44pA/vP9mPYZ2izeBDbLNVi+VCCxpkY838k0hpdoW2IQjlRajHp0+2uZQ43j1Jy6oMUO2IaP2iVXQpQDkAkkCgBUeGDvjxgdpWyIMuakhSSkAvg5OV0ANl2wWtNrQJZW4N4gDgBAG0Wh5Mwu95SfHf1QWKjy7X/R4QtJGBK+2h8CIxakx6L5SE7Mo/Hoj3R58RGgtGl2QtHWhxEImHFOJEaLVwtLnH1e4KjPpjRat/JzPXk/iiH9R/G/0Ww/NB9CWQAcUgA8wIjvbUOUaPEd6seJR6Qycp4jmGvb7I7ONTEZNRDpaF8lVa9qJ1TNns8YhmoLvxiQCg5xR+BRSMYMW4fusn1l95VAZAOUGLWf3SV6yvxKhktiS6BsobE7+qX4RkJcug5Rr7HUTR/wDkvwEZSz+iI6MXxIZPkQiVHFJrFkJiKYKxUSiICNar/wCn+0f+pGUTGtA/9o+0f+pGkYD6C+QtHI/hMcsZiXQaPMWjkfwRDZoTJsbGXSuORGYUQL2UFTKj4wjS6tW1KlBCki6TtAihGZJjLE1i3ZbYUnFhm0d5whPyjWm0KXI6ZRXLSlaZS/qlV4A09IBhxABjKS1x6NJny7RZzKmAKwId8sKj4EVLB5HLZaR0lnMnoVE3SuYygxYpIAJcENDxYGYvoBi5hoTxj1zVryFT0T5arWuQqSkutCFzCpQAon0AGJZ64R69o/QNnkBpUiVLH1UJHaWc9cMA+W9FaDnz0tKkzZjFnRLUoMairN3xpNHeSbSE0j93MtO+apKKcqq7o+jwGjrwtGs831X1EmaPkrRMWmYZikK2AphdBSRXHHGClns5VMDggBATUEZVjZBUCtZ5XmFLvFJlgkNnwME1md0hZry7iaJTR/EnjFHTBAkhKRQqpxYM/aTDbLpdZSAoYuXGLcd7RzSW0uWgZJc8Ca+0dkBuxjE+UlPm5XAgf3DHnChHpnlJHmkf1jdiI80XDR6MyMw2HERyHFEI0mrZ81M9eT+IRnExodW1MhfBco+Kfa/VHP8A1P8AG/1/sth+YdekRKFYmKGERKFY8Y9EgWmsJaIkbHgPGOLhgFSenLqjow63iWamsK7DikKBBuUAqzy0rUEi8picy54iA+ffBG1B7HL4TFfmHth4dk5k8rRNnLvMmGlQlaEBs3u1I5mHK0fZiGQU8NoH80BrEKTf6qZGTsuyyhiI6IW0QkqZvpurCVBxTqPiDFVWpo+kOsGM1I00tJcFST9VRb9YLWXXCaMVoXwWkP2hjDe4FJlwanjMp+6fdF9ejwLN0AF4O9KCpfCkVZeuIwmSyOKC47CPbFpGnpC/ngesG78O+FbkFKINOiilC0y0hN4HPEkNXdFKVoCYMbvafdGlvA1BBHAv4RGoQttjpIBHQy96e0+6FBnrjkLQ1mNtsu6WOPJu6KgmwyZayrE1yMQGb2x3UcVhWxaSKDQmPTvJ9rhNl2dSEqSEiYSHANSA9SDSkeQyQVqCUAqUcAI3+grEZMkJU14uVNWpyeJ5dLQ8FbPWrDr9LQgm0Lq7JCQ6lFiTRgAGEVbT5TifkpFN611+6n3xhBZekzIblFmTYCM35ge6I+q0qY7xqzSq1+nqNQkeqW9kdRrst6of7XvEAhZV/V+6PdDxo+Yfo/dHuhFKN3sPFmpT5SGFJBJ4zEjwTFmbrN01mBmSlXVlaTcOBSxSHOJO7gYx6tELFSW6h7oLaPQUymJo+GA7ucdCyNicBaOsTG6cHZ/qnaPc4hxWTMUptpR3EsMmAziaXOu7sD3xds8gJALitcjFoUwSR555S0tKlghvOFt5F0gkje8eZGPT/KegGTLV87pCByYk05jGPMFRSIjGGOER2OEwwBQc0EfNzeQPYCRAIGNLqlotU9M5KSAfNgA5lV4dwcngDEsyuDRTG6lYXWt3PHwMcUrCCc3VeeHqgiubeMQL0BPpsPyIjyXikvB3LIii2I6+rCGTB3e6LqtETv8AZqpuYxXtFjmDFCuw7oHB/QeSKqjXqpCekIu9QQ3A8Yas16o1M1iUvCCM4fuaf6w+2BV/w98GrEkKs4St7pWpjg5FWfA0LtFYonNgrR+M3+rXGXs42RG9l6GkE7V5Y+jeCU9iQH64nmaKksyZSEjgkRaOlRGTt2eczEREY29p1cQcLo6oHr1QfAp7xFE0KZhEwjAkRopViSbB09ekClB3oQFMHHKHDU4/SHbBaZosS7EZJJ9ImjE1LwG0AzFiBWla0m7cxYkHB6ERYk6Zmp+deHGsdRJEqXMSgk7JKnYkBmDthnFGUikaQVsMDWFX0U9phQKEKEKbBdsdBajNSg90VjXGDGstl9AgPiC3aPbANKMXjrOUsSUFxdckkANi5wEXVW2fLJSVrSUkgpJYgihB4w/VuWOmrkkkcwQxivMtWQAd8WjcUzXRONN2gfxpg+0REqtK2kYzZofetXvhlg0MtSTOWD0aVAFRwK2vBI30Dnc43iFaFuSXB+O/qgOCDyZPKttpUCRMmkB3N8sGqc90KRa7QshKZkwlRAG2cTQYmI7GGlrDteUkYZAEnm7gdsWtH0my6Myk9xDdcDgg82HF6jaSA2qB2rPBbmyqRxWolucBRSH3znEe0SJ6LxvhwXGG87s+qBUyzySxlTCU1at4DePpCr9kHgg2eYz/ACbW5I2jL/tSfZHpOrViVIscqXMa+hLKZyMScWrSJrESsAek5IJDkDJMW16NmkXWCUml40y2m37qQ0Y10K2ef+Uec9llbulJD+oqPMVmsfRFs0PLKVSpl1YWkOggFhgkgHiaHfHz7bbNcJT84EpPMG74vDKVaYKK8cj2I+TCwkCk4FhhNzbcUnOPOtZ9DyJVqVLs0wrlpCXJIUQtyFpJAAoRujckagC8bXyYW1KLQtKmdaQE3i20CSwOAJD490Z6w6PQUTFLvG6AEsQBeO+hfKIrPazIWFS+sKqCHwPD4pCSyLoZRZ7uZgGIWOCkL/ExHW5iFc+WfnJHMj3QG1T1jM9ABetZZLk/Wlkv6ST3cq6GbOADktvJLAdZNO2EWwtFMmWTQp7R4wjJ+BXwh022SziqWTxUj3xDOMo5o6iHHIoqO6DRjirMDuJ+N/xSKyrECHAAywiZVtAPyiFcFOg9oBBP2eqHybXfJooNiThngoctw5QOJrAeldH+aWUICl3VFIupqoYUzjJaBnmaBKWhRSCuZMUujrLJQEgYMl8sHj04JGLjuL9cMXKyNOZPsNMI1Ix5XrBoKVfvpWtFACEgl++kZ6dOUj0FzesqHtj3JVjBxr2HseK8zRKCGKEk8QPGCgM8RTpq0DCdM++ffEyNZ7SP4pPMJPiI9cmasSVPelI53B4xSnalWY/wU9Tjwja+jUzzmVrdaXFUqPFAHg0F9IaXWqyTbxAWlSUgocJV9IJcvSu0+UaCb5PpCvRCk8QX5d8VLBqGpBeZNCkgm6kAsCaEmrOwy3xqj9G2YbR0xQvBKSVqBTh9JrxPUDBAWeYMUqblHoMrQoGBHZ7seyO/sDc6ZwstjR0efMv6Kvu/pCjbzyhKilUxIIZxdBZw+MKEpD8juqk/oragKwWFJ7ap7xGT8piV/wCkp5UGBKbvFNxISX3MO45vGgnzrt2YKGWoF86F4B62abNutR+dLSSmSMGSWc7ySa14DKLWRSsD6tnz32VeIgf+0MSwYuamp6hlB3QdkCbZdDtcOPU8CLEiWueEzSUIK2UtIcpS9TdwLQ0QM9a1BIk6OlEhSisrmEAOdpZAxxokGAs/RYItktVkUUzpxmSlgy0qQVJqxJ2QFfNwIJEbCzWRCEIRL9BCUhPzhdAAFc3xeOLlAktQ5in/AIgMJ49N0BaJA2rqQpSR9JnpeIAJYDGIbRZJoUBLUua4rcRMSx3C8AeuPX1WXK6McRX4/WOLlMaDnl7zGs1ADROmdIzAEzQJaWAUtVzpLrMSBiVcThjCt+sCELTdSEKLAqQFMrJRUCBjm5OdTBuZKLb2OB8CHDj3wJteriV1ACGL+bChxFVqUX5NE2m+isXBJ8rsM2bW0pl37Mm4WUSFEAAUBxqo7QYjdjAmXrQtc5Kp09KkihSVVL4uT8GJLPoW4LoSGZrr3HB+skE4gVr1xUnauOaJSg+uuYR2hML71odem9u/0bCy6UQsOhi4em4Yv748e1wX+8z1AN52aoffJj0DR+hzKzd+ocHwOOUeT6RmKK13/SCl3ud4v3xSCl5J5HFv2nvFotZVJJR6akEpIZ7xRsndiXjx/SVnnJWemSUrIBNEh8XJus5d68Y2+pWnBPsqb1FS2lkk0ISkMoPwIB3HnGS1y0ov9smB2Sm6ADUEXQXD8VK7INWxL0QWKZ5koKgBfKmAJUTdAqdzYOYHTlpKm2qcQT2NFzQduk9IBPCjLJ2rpIYmgUwxAzHuY7+x6BsU5OwmVMApRILdTOITg02w8tGE0bpBUmkuapIJBKVIBSSM2BNeIEb7VrSgnFQWozVpAUFq3KPopBqBxx5wz+hVlJ+Tb1CpPZVu6Cej9ES5FJYZ2BJLktvOcZRdhsvqnDMD46ocWGADdQrlEQDZdYduEdAPMnJ+4uMIoKTdLTA+NOeEOVM+PhoiIFC1e8/rHa9dKEfBjGH3ga7+Xc5hX+/gR2xwoJ9/xXth5cCuHxxjGOEvg/XhDlKZssoamvZRn9tIV7ee33AtGMdO/v8A17YasPu+OYiNdpCasFk3mSV9GHG+YxCQMwxO7CKS7ZaFHZ/YkDddmzVdZMxIPYIBi+tAxz34xXWh6VHX7HiJMy0AupdmUOEiYP8Avw6ZpIIDqRKoCSbi8BiflC3XGYRGWGevYcOqMrrJrYJSgiUylDEnCr7jX9H5wW/Waeu8ECQEkqYhaSbr0oVcqNGXnaPmqUTdUovUgg1xNQa5RFysaiS0aamzFFSlVO52oG9kKKps6xQoW/IwoFBCOlNIKWLicM95/SKuikBBUs4ISo9bQoUV8gqkS6GU9rlqZr8tRPOAtqkFC1BQapORcPSFCh0SkbPyf6UmKmLllR6MIcAkkAhQAI3YmN6ZjgeMchRgocJZPo1fe36Q4ynHD4yeFCjBOJlgZ9bNnTnC/ZuAJPLPjChRqMKXY6Ux3M1O2HqstHd8Mz1boUKMAiVZyTmG4/G6MqrydSitS1KWoqJLG6wJrRq4woUYwSkaupQGQWGXOAulNRp8y0iaOiubHpF/RBxSxfEU4QoUAw3/ANLrxvLnBNaiXLAHIF/ZGp0HqxLsqSEAkqxWoupTV3MGrg2MdhQxgt0YavbDkyeZ+OeMKFACcMkA7qZfD590dEg4ir7/AG74UKMY6ZA3V5BuqO3KMSO/rhQoxjnR0wDZGvh2R1CO3i/shQoxhCVn3v8AHdDJhY0eOwoxiJaacBln7ognFLVfvOeQyjsKMYjXLLUWRzCer5vjFC3WUmWtIIBWkpvMXchql+MKFAMjFz9Spw9GZLI43h4CK8zVS0DDojyUfamFChaQWyoNCTxS6nqUPdChQo1IFn//2Q=="/>
          <p:cNvSpPr>
            <a:spLocks noChangeAspect="1" noChangeArrowheads="1"/>
          </p:cNvSpPr>
          <p:nvPr/>
        </p:nvSpPr>
        <p:spPr bwMode="auto">
          <a:xfrm>
            <a:off x="77788" y="-830263"/>
            <a:ext cx="2619375" cy="174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318" name="Picture 9" descr="http://justgetthere.us/blog/uploads/juvenile-cou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2133600"/>
            <a:ext cx="45783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Tried as an adult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495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>
                <a:solidFill>
                  <a:schemeClr val="bg1"/>
                </a:solidFill>
              </a:rPr>
              <a:t>However, if a juvenile </a:t>
            </a:r>
            <a:r>
              <a:rPr lang="en-US" sz="2300" b="1" smtClean="0">
                <a:solidFill>
                  <a:schemeClr val="bg1"/>
                </a:solidFill>
              </a:rPr>
              <a:t>commits a crime that would be a felony for an adult, they can be tried as an adult.  </a:t>
            </a:r>
            <a:r>
              <a:rPr lang="en-US" sz="2300" smtClean="0">
                <a:solidFill>
                  <a:schemeClr val="bg1"/>
                </a:solidFill>
              </a:rPr>
              <a:t>In Virginia anyone who is </a:t>
            </a:r>
            <a:r>
              <a:rPr lang="en-US" sz="2300" b="1" smtClean="0">
                <a:solidFill>
                  <a:schemeClr val="bg1"/>
                </a:solidFill>
              </a:rPr>
              <a:t>fourteen</a:t>
            </a:r>
            <a:r>
              <a:rPr lang="en-US" sz="2300" smtClean="0">
                <a:solidFill>
                  <a:schemeClr val="bg1"/>
                </a:solidFill>
              </a:rPr>
              <a:t> or over can be tried as an adult</a:t>
            </a:r>
            <a:endParaRPr lang="en-US" sz="23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300" smtClean="0">
                <a:solidFill>
                  <a:schemeClr val="bg1"/>
                </a:solidFill>
              </a:rPr>
              <a:t>They can even receive the death sentence if the crime is terrible enough and they are at least a teenager, although it is uncommon for those below age sixteen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>
                <a:solidFill>
                  <a:schemeClr val="bg1"/>
                </a:solidFill>
              </a:rPr>
              <a:t>Other than Texas, Virginia has executed more juveniles than any state since 1973</a:t>
            </a:r>
          </a:p>
        </p:txBody>
      </p:sp>
      <p:pic>
        <p:nvPicPr>
          <p:cNvPr id="14340" name="Picture 6" descr="http://westseattleblog.com/blog/wp-content/uploads/2009/04/hailey3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0463" y="2171700"/>
            <a:ext cx="3400425" cy="2895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Juvenile Hearing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371600"/>
            <a:ext cx="4572000" cy="475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Juveniles always receive a </a:t>
            </a:r>
            <a:r>
              <a:rPr lang="en-US" sz="2400" b="1" u="sng" dirty="0" smtClean="0">
                <a:solidFill>
                  <a:schemeClr val="bg1"/>
                </a:solidFill>
              </a:rPr>
              <a:t>bench trial</a:t>
            </a:r>
            <a:r>
              <a:rPr lang="en-US" sz="2400" dirty="0" smtClean="0">
                <a:solidFill>
                  <a:schemeClr val="bg1"/>
                </a:solidFill>
              </a:rPr>
              <a:t>.  Juries are never used in Juvenile court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A juvenile’s </a:t>
            </a:r>
            <a:r>
              <a:rPr lang="en-US" sz="2400" b="1" dirty="0" smtClean="0">
                <a:solidFill>
                  <a:schemeClr val="bg1"/>
                </a:solidFill>
              </a:rPr>
              <a:t>parents must be kept informed</a:t>
            </a:r>
            <a:r>
              <a:rPr lang="en-US" sz="2400" dirty="0" smtClean="0">
                <a:solidFill>
                  <a:schemeClr val="bg1"/>
                </a:solidFill>
              </a:rPr>
              <a:t> of all proceedings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The cases are held in </a:t>
            </a:r>
            <a:r>
              <a:rPr lang="en-US" sz="2400" b="1" i="1" u="sng" dirty="0" smtClean="0">
                <a:solidFill>
                  <a:schemeClr val="bg1"/>
                </a:solidFill>
              </a:rPr>
              <a:t>Juvenile and Domestic Relations Court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All cases are held in </a:t>
            </a:r>
            <a:r>
              <a:rPr lang="en-US" sz="2400" b="1" u="sng" dirty="0" smtClean="0">
                <a:solidFill>
                  <a:schemeClr val="bg1"/>
                </a:solidFill>
              </a:rPr>
              <a:t>private</a:t>
            </a:r>
            <a:r>
              <a:rPr lang="en-US" sz="2400" dirty="0" smtClean="0">
                <a:solidFill>
                  <a:schemeClr val="bg1"/>
                </a:solidFill>
              </a:rPr>
              <a:t>, no one is allowed in the court who is not part of the case.  The result is also private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b="1" dirty="0" smtClean="0">
                <a:solidFill>
                  <a:schemeClr val="bg1"/>
                </a:solidFill>
              </a:rPr>
              <a:t>records are kept private as well</a:t>
            </a:r>
          </a:p>
        </p:txBody>
      </p:sp>
      <p:pic>
        <p:nvPicPr>
          <p:cNvPr id="15364" name="Picture 6" descr="http://www.explorebaltimorecounty.com/photographs/2318_ee58e284f2b1fa09264ed826449ec1b2_center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362200"/>
            <a:ext cx="3143250" cy="2514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Juvenile Punishment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Judges have greater</a:t>
            </a:r>
            <a:r>
              <a:rPr lang="en-US" sz="2200" b="1" u="sng" dirty="0" smtClean="0">
                <a:solidFill>
                  <a:schemeClr val="bg1"/>
                </a:solidFill>
              </a:rPr>
              <a:t> </a:t>
            </a:r>
            <a:r>
              <a:rPr lang="en-US" sz="2200" b="1" i="1" u="sng" dirty="0" smtClean="0">
                <a:solidFill>
                  <a:schemeClr val="bg1"/>
                </a:solidFill>
              </a:rPr>
              <a:t>latitude</a:t>
            </a:r>
            <a:r>
              <a:rPr lang="en-US" sz="2200" u="sng" dirty="0" smtClean="0">
                <a:solidFill>
                  <a:schemeClr val="bg1"/>
                </a:solidFill>
              </a:rPr>
              <a:t> </a:t>
            </a:r>
            <a:r>
              <a:rPr lang="en-US" sz="2200" b="1" u="sng" dirty="0" smtClean="0">
                <a:solidFill>
                  <a:schemeClr val="bg1"/>
                </a:solidFill>
              </a:rPr>
              <a:t>in sentencing</a:t>
            </a:r>
            <a:r>
              <a:rPr lang="en-US" sz="2200" dirty="0" smtClean="0">
                <a:solidFill>
                  <a:schemeClr val="bg1"/>
                </a:solidFill>
              </a:rPr>
              <a:t>, meaning they can </a:t>
            </a:r>
            <a:r>
              <a:rPr lang="en-US" sz="2200" b="1" dirty="0" smtClean="0">
                <a:solidFill>
                  <a:schemeClr val="bg1"/>
                </a:solidFill>
              </a:rPr>
              <a:t>decide the punishment to fit the individual</a:t>
            </a:r>
            <a:r>
              <a:rPr lang="en-US" sz="2200" dirty="0" smtClean="0">
                <a:solidFill>
                  <a:schemeClr val="bg1"/>
                </a:solidFill>
              </a:rPr>
              <a:t> as well as the crime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If not judged to be a threat, they can be sentenced to community service, counseling, probation, or other punishment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Juveniles can be sentenced to stay in a detention home if they are judged to be a danger to themselves or others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They can be held there until age 21 if necessary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</p:txBody>
      </p:sp>
      <p:pic>
        <p:nvPicPr>
          <p:cNvPr id="16388" name="Picture 6" descr="http://lawanddisorder.org/wp-content/uploads/juvenil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667000"/>
            <a:ext cx="4073525" cy="23463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Civil Cases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Civil cases are conducted somewhat differently from criminal cases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Instead of a trial,</a:t>
            </a:r>
            <a:r>
              <a:rPr lang="en-US" sz="2400" b="1" dirty="0" smtClean="0">
                <a:solidFill>
                  <a:schemeClr val="bg1"/>
                </a:solidFill>
              </a:rPr>
              <a:t> civil court proceedings are known as 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b="1" i="1" u="sng" dirty="0" smtClean="0">
                <a:solidFill>
                  <a:schemeClr val="bg1"/>
                </a:solidFill>
              </a:rPr>
              <a:t>lawsuit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b="1" dirty="0" smtClean="0">
                <a:solidFill>
                  <a:schemeClr val="bg1"/>
                </a:solidFill>
              </a:rPr>
              <a:t>person who files the lawsuit</a:t>
            </a:r>
            <a:r>
              <a:rPr lang="en-US" sz="2400" dirty="0" smtClean="0">
                <a:solidFill>
                  <a:schemeClr val="bg1"/>
                </a:solidFill>
              </a:rPr>
              <a:t> is known as the </a:t>
            </a:r>
            <a:r>
              <a:rPr lang="en-US" sz="2400" b="1" i="1" dirty="0" smtClean="0">
                <a:solidFill>
                  <a:schemeClr val="bg1"/>
                </a:solidFill>
              </a:rPr>
              <a:t>“</a:t>
            </a:r>
            <a:r>
              <a:rPr lang="en-US" sz="2400" b="1" i="1" u="sng" dirty="0" smtClean="0">
                <a:solidFill>
                  <a:schemeClr val="bg1"/>
                </a:solidFill>
              </a:rPr>
              <a:t>plaintiff</a:t>
            </a:r>
            <a:r>
              <a:rPr lang="en-US" sz="2400" b="1" i="1" dirty="0" smtClean="0">
                <a:solidFill>
                  <a:schemeClr val="bg1"/>
                </a:solidFill>
              </a:rPr>
              <a:t>”</a:t>
            </a:r>
          </a:p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The “</a:t>
            </a:r>
            <a:r>
              <a:rPr lang="en-US" sz="2400" b="1" i="1" u="sng" dirty="0" smtClean="0">
                <a:solidFill>
                  <a:schemeClr val="bg1"/>
                </a:solidFill>
              </a:rPr>
              <a:t>Defendant</a:t>
            </a:r>
            <a:r>
              <a:rPr lang="en-US" sz="2400" dirty="0" smtClean="0">
                <a:solidFill>
                  <a:schemeClr val="bg1"/>
                </a:solidFill>
              </a:rPr>
              <a:t>” is the </a:t>
            </a:r>
            <a:r>
              <a:rPr lang="en-US" sz="2400" b="1" dirty="0" smtClean="0">
                <a:solidFill>
                  <a:schemeClr val="bg1"/>
                </a:solidFill>
              </a:rPr>
              <a:t>person being sued</a:t>
            </a:r>
          </a:p>
        </p:txBody>
      </p:sp>
      <p:pic>
        <p:nvPicPr>
          <p:cNvPr id="17412" name="Picture 14" descr="GFC1444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343150"/>
            <a:ext cx="3352800" cy="251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Your day(s) in court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953000" cy="4724400"/>
          </a:xfrm>
        </p:spPr>
        <p:txBody>
          <a:bodyPr/>
          <a:lstStyle/>
          <a:p>
            <a:pPr eaLnBrk="1" hangingPunct="1"/>
            <a:r>
              <a:rPr lang="en-US" sz="2100" b="1" dirty="0" smtClean="0">
                <a:solidFill>
                  <a:schemeClr val="bg1"/>
                </a:solidFill>
              </a:rPr>
              <a:t>Civil lawsuits may have a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b="1" u="sng" dirty="0" smtClean="0">
                <a:solidFill>
                  <a:schemeClr val="bg1"/>
                </a:solidFill>
              </a:rPr>
              <a:t>judge or jury</a:t>
            </a:r>
            <a:r>
              <a:rPr lang="en-US" sz="2100" dirty="0" smtClean="0">
                <a:solidFill>
                  <a:schemeClr val="bg1"/>
                </a:solidFill>
              </a:rPr>
              <a:t> decide the verdict.  This is guaranteed by the Seventh Amendment.  The defendant gets to choose.</a:t>
            </a:r>
          </a:p>
          <a:p>
            <a:pPr eaLnBrk="1" hangingPunct="1"/>
            <a:r>
              <a:rPr lang="en-US" sz="2100" dirty="0" smtClean="0">
                <a:solidFill>
                  <a:schemeClr val="bg1"/>
                </a:solidFill>
              </a:rPr>
              <a:t>There are witnesses and evidence, just like a criminal trial</a:t>
            </a:r>
          </a:p>
          <a:p>
            <a:pPr eaLnBrk="1" hangingPunct="1"/>
            <a:r>
              <a:rPr lang="en-US" sz="2100" dirty="0" smtClean="0">
                <a:solidFill>
                  <a:schemeClr val="bg1"/>
                </a:solidFill>
              </a:rPr>
              <a:t>The winner is decided by a “preponderance of evidence”; “beyond a reasonable doubt” is not necessary in civil matters.</a:t>
            </a:r>
          </a:p>
          <a:p>
            <a:pPr eaLnBrk="1" hangingPunct="1"/>
            <a:r>
              <a:rPr lang="en-US" sz="2100" dirty="0" smtClean="0">
                <a:solidFill>
                  <a:schemeClr val="bg1"/>
                </a:solidFill>
              </a:rPr>
              <a:t>If the plaintiff wins, </a:t>
            </a:r>
            <a:r>
              <a:rPr lang="en-US" sz="2100" b="1" u="sng" dirty="0" smtClean="0">
                <a:solidFill>
                  <a:schemeClr val="bg1"/>
                </a:solidFill>
              </a:rPr>
              <a:t>damages</a:t>
            </a:r>
            <a:r>
              <a:rPr lang="en-US" sz="2100" dirty="0" smtClean="0">
                <a:solidFill>
                  <a:schemeClr val="bg1"/>
                </a:solidFill>
              </a:rPr>
              <a:t> are awarded</a:t>
            </a:r>
          </a:p>
          <a:p>
            <a:pPr eaLnBrk="1" hangingPunct="1"/>
            <a:r>
              <a:rPr lang="en-US" sz="2100" b="1" dirty="0" smtClean="0">
                <a:solidFill>
                  <a:schemeClr val="bg1"/>
                </a:solidFill>
              </a:rPr>
              <a:t>Either side can </a:t>
            </a:r>
            <a:r>
              <a:rPr lang="en-US" sz="2100" b="1" i="1" u="sng" dirty="0" smtClean="0">
                <a:solidFill>
                  <a:schemeClr val="bg1"/>
                </a:solidFill>
              </a:rPr>
              <a:t>appeal</a:t>
            </a:r>
            <a:r>
              <a:rPr lang="en-US" sz="2100" b="1" dirty="0" smtClean="0">
                <a:solidFill>
                  <a:schemeClr val="bg1"/>
                </a:solidFill>
              </a:rPr>
              <a:t> the decision to a higher court if not satisfied</a:t>
            </a:r>
          </a:p>
        </p:txBody>
      </p:sp>
      <p:pic>
        <p:nvPicPr>
          <p:cNvPr id="18436" name="Picture 8" descr="http://tlt.its.psu.edu/about/news/files/11.3.JPG/image_preview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79963" y="2720975"/>
            <a:ext cx="3906837" cy="2314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Constitution protects YOU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724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Whatever type of case, the </a:t>
            </a:r>
            <a:r>
              <a:rPr lang="en-US" sz="2100" b="1" u="sng" dirty="0" smtClean="0">
                <a:solidFill>
                  <a:schemeClr val="bg1"/>
                </a:solidFill>
              </a:rPr>
              <a:t>Bill of Rights</a:t>
            </a:r>
            <a:r>
              <a:rPr lang="en-US" sz="2100" dirty="0" smtClean="0">
                <a:solidFill>
                  <a:schemeClr val="bg1"/>
                </a:solidFill>
              </a:rPr>
              <a:t> of the </a:t>
            </a:r>
            <a:r>
              <a:rPr lang="en-US" sz="2100" b="1" dirty="0" smtClean="0">
                <a:solidFill>
                  <a:schemeClr val="bg1"/>
                </a:solidFill>
              </a:rPr>
              <a:t>Constitution</a:t>
            </a:r>
            <a:r>
              <a:rPr lang="en-US" sz="2100" dirty="0" smtClean="0">
                <a:solidFill>
                  <a:schemeClr val="bg1"/>
                </a:solidFill>
              </a:rPr>
              <a:t> guarantees defendants some basic protections: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No unreasonable searches (4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No excessive bail (8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Speedy trial guaranteed (6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Trial by jury guaranteed (6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, 7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No Self-Incrimination (5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Right to an attorney (6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No Double Jeopardy (5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No Cruel and unusual (8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smtClean="0">
                <a:solidFill>
                  <a:schemeClr val="bg1"/>
                </a:solidFill>
              </a:rPr>
              <a:t>) </a:t>
            </a:r>
            <a:r>
              <a:rPr lang="en-US" sz="2100" smtClean="0">
                <a:solidFill>
                  <a:schemeClr val="bg1"/>
                </a:solidFill>
              </a:rPr>
              <a:t>punishment</a:t>
            </a:r>
            <a:endParaRPr lang="en-US" sz="21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100" dirty="0" smtClean="0">
              <a:solidFill>
                <a:schemeClr val="bg1"/>
              </a:solidFill>
            </a:endParaRPr>
          </a:p>
        </p:txBody>
      </p:sp>
      <p:pic>
        <p:nvPicPr>
          <p:cNvPr id="19460" name="Picture 14" descr="the bill of rights. &#10;fotosearch - search &#10;stock photos, &#10;pictures, images, &#10;and photo clipart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057400"/>
            <a:ext cx="4038600" cy="3162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Criminal cases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343400" cy="4830763"/>
          </a:xfrm>
        </p:spPr>
        <p:txBody>
          <a:bodyPr/>
          <a:lstStyle/>
          <a:p>
            <a:pPr eaLnBrk="1" hangingPunct="1"/>
            <a:r>
              <a:rPr lang="en-US" sz="2300" dirty="0" smtClean="0">
                <a:solidFill>
                  <a:schemeClr val="bg1"/>
                </a:solidFill>
              </a:rPr>
              <a:t>An adult criminal case has many steps</a:t>
            </a:r>
          </a:p>
          <a:p>
            <a:pPr eaLnBrk="1" hangingPunct="1"/>
            <a:r>
              <a:rPr lang="en-US" sz="2300" dirty="0" smtClean="0">
                <a:solidFill>
                  <a:schemeClr val="bg1"/>
                </a:solidFill>
              </a:rPr>
              <a:t>It usually is not completed in one day, especially felony cases</a:t>
            </a:r>
          </a:p>
          <a:p>
            <a:pPr eaLnBrk="1" hangingPunct="1"/>
            <a:r>
              <a:rPr lang="en-US" sz="2300" dirty="0" smtClean="0">
                <a:solidFill>
                  <a:schemeClr val="bg1"/>
                </a:solidFill>
              </a:rPr>
              <a:t>The first step is the </a:t>
            </a:r>
            <a:r>
              <a:rPr lang="en-US" sz="2300" b="1" i="1" u="sng" dirty="0" smtClean="0">
                <a:solidFill>
                  <a:schemeClr val="bg1"/>
                </a:solidFill>
              </a:rPr>
              <a:t>arrest</a:t>
            </a:r>
            <a:r>
              <a:rPr lang="en-US" sz="2300" dirty="0" smtClean="0">
                <a:solidFill>
                  <a:schemeClr val="bg1"/>
                </a:solidFill>
              </a:rPr>
              <a:t>, </a:t>
            </a:r>
            <a:r>
              <a:rPr lang="en-US" sz="2300" b="1" dirty="0" smtClean="0">
                <a:solidFill>
                  <a:schemeClr val="bg1"/>
                </a:solidFill>
              </a:rPr>
              <a:t>when you are taken into police custody on suspicion of a crime</a:t>
            </a:r>
          </a:p>
          <a:p>
            <a:pPr eaLnBrk="1" hangingPunct="1"/>
            <a:r>
              <a:rPr lang="en-US" sz="2300" dirty="0" smtClean="0">
                <a:solidFill>
                  <a:schemeClr val="bg1"/>
                </a:solidFill>
              </a:rPr>
              <a:t>If the crime is minor, instead of arrest, a </a:t>
            </a:r>
            <a:r>
              <a:rPr lang="en-US" sz="2300" b="1" i="1" u="sng" dirty="0" smtClean="0">
                <a:solidFill>
                  <a:schemeClr val="bg1"/>
                </a:solidFill>
              </a:rPr>
              <a:t>summons</a:t>
            </a:r>
            <a:r>
              <a:rPr lang="en-US" sz="2300" dirty="0" smtClean="0">
                <a:solidFill>
                  <a:schemeClr val="bg1"/>
                </a:solidFill>
              </a:rPr>
              <a:t> is issued.  It orders either a fine to be paid or a court date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076" name="Picture 16" descr="http://humarashid.files.wordpress.com/2010/02/rove_arrested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2025" y="2209800"/>
            <a:ext cx="3378200" cy="304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Tell it to the judge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b="1" dirty="0" smtClean="0">
                <a:solidFill>
                  <a:schemeClr val="bg1"/>
                </a:solidFill>
              </a:rPr>
              <a:t>Soon after the arrest, the police must present the person arrested before a </a:t>
            </a:r>
            <a:r>
              <a:rPr lang="en-US" sz="2300" b="1" i="1" dirty="0" smtClean="0">
                <a:solidFill>
                  <a:schemeClr val="bg1"/>
                </a:solidFill>
              </a:rPr>
              <a:t>magistrate</a:t>
            </a:r>
            <a:r>
              <a:rPr lang="en-US" sz="2300" dirty="0" smtClean="0">
                <a:solidFill>
                  <a:schemeClr val="bg1"/>
                </a:solidFill>
              </a:rPr>
              <a:t> or justice of the peace.  This is called a </a:t>
            </a:r>
            <a:r>
              <a:rPr lang="en-US" sz="2300" b="1" i="1" u="sng" dirty="0" smtClean="0">
                <a:solidFill>
                  <a:schemeClr val="bg1"/>
                </a:solidFill>
              </a:rPr>
              <a:t>writ of habeas corpus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chemeClr val="bg1"/>
                </a:solidFill>
              </a:rPr>
              <a:t>A</a:t>
            </a:r>
            <a:r>
              <a:rPr lang="en-US" sz="2300" b="1" i="1" u="sng" dirty="0" smtClean="0">
                <a:solidFill>
                  <a:schemeClr val="bg1"/>
                </a:solidFill>
              </a:rPr>
              <a:t> Magistrate</a:t>
            </a:r>
            <a:r>
              <a:rPr lang="en-US" sz="2300" dirty="0" smtClean="0">
                <a:solidFill>
                  <a:schemeClr val="bg1"/>
                </a:solidFill>
              </a:rPr>
              <a:t> is an officer of the court who handles the lesser work of judges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chemeClr val="bg1"/>
                </a:solidFill>
              </a:rPr>
              <a:t>The police must show </a:t>
            </a:r>
            <a:r>
              <a:rPr lang="en-US" sz="2300" b="1" i="1" u="sng" dirty="0" smtClean="0">
                <a:solidFill>
                  <a:schemeClr val="bg1"/>
                </a:solidFill>
              </a:rPr>
              <a:t>probable cause</a:t>
            </a:r>
            <a:r>
              <a:rPr lang="en-US" sz="2300" dirty="0" smtClean="0">
                <a:solidFill>
                  <a:schemeClr val="bg1"/>
                </a:solidFill>
              </a:rPr>
              <a:t>, or good reason to suspect that you could be guilty of the crime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chemeClr val="bg1"/>
                </a:solidFill>
              </a:rPr>
              <a:t>All suspects are considered </a:t>
            </a:r>
            <a:r>
              <a:rPr lang="en-US" sz="2300" b="1" dirty="0" smtClean="0">
                <a:solidFill>
                  <a:schemeClr val="bg1"/>
                </a:solidFill>
              </a:rPr>
              <a:t>“innocent until proven guilty”</a:t>
            </a:r>
          </a:p>
          <a:p>
            <a:pPr eaLnBrk="1" hangingPunct="1">
              <a:lnSpc>
                <a:spcPct val="80000"/>
              </a:lnSpc>
            </a:pPr>
            <a:endParaRPr lang="en-US" sz="2300" b="1" i="1" u="sng" dirty="0" smtClean="0">
              <a:solidFill>
                <a:schemeClr val="bg1"/>
              </a:solidFill>
            </a:endParaRPr>
          </a:p>
        </p:txBody>
      </p:sp>
      <p:pic>
        <p:nvPicPr>
          <p:cNvPr id="4100" name="Picture 19" descr="http://www.memphisinjurylawyerblog.com/Judge%20using%20Gavel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362200"/>
            <a:ext cx="3616325" cy="27130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What to do with you now?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295400"/>
            <a:ext cx="4572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The magistrate can make multiple decisions about you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If he judges there was not probable cause, he can let you go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If he believes there was probable cause, he has a few options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If the charge is not too serious or you have a clean record, he could set</a:t>
            </a:r>
            <a:r>
              <a:rPr lang="en-US" sz="2100" b="1" dirty="0" smtClean="0">
                <a:solidFill>
                  <a:schemeClr val="bg1"/>
                </a:solidFill>
              </a:rPr>
              <a:t> </a:t>
            </a:r>
            <a:r>
              <a:rPr lang="en-US" sz="2100" i="1" dirty="0" smtClean="0">
                <a:solidFill>
                  <a:schemeClr val="bg1"/>
                </a:solidFill>
              </a:rPr>
              <a:t>bail</a:t>
            </a:r>
            <a:r>
              <a:rPr lang="en-US" sz="2100" b="1" i="1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for you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b="1" i="1" u="sng" dirty="0" smtClean="0">
                <a:solidFill>
                  <a:schemeClr val="bg1"/>
                </a:solidFill>
              </a:rPr>
              <a:t>Bail</a:t>
            </a:r>
            <a:r>
              <a:rPr lang="en-US" sz="2100" dirty="0" smtClean="0">
                <a:solidFill>
                  <a:schemeClr val="bg1"/>
                </a:solidFill>
              </a:rPr>
              <a:t> is an amount of money you pay to get out of jail until your trial, you get it back when you show up for the court date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>
                <a:solidFill>
                  <a:schemeClr val="bg1"/>
                </a:solidFill>
              </a:rPr>
              <a:t>The amount of </a:t>
            </a:r>
            <a:r>
              <a:rPr lang="en-US" sz="2100" b="1" dirty="0" smtClean="0">
                <a:solidFill>
                  <a:schemeClr val="bg1"/>
                </a:solidFill>
              </a:rPr>
              <a:t>bail must fit the crime</a:t>
            </a:r>
            <a:r>
              <a:rPr lang="en-US" sz="2100" dirty="0" smtClean="0">
                <a:solidFill>
                  <a:schemeClr val="bg1"/>
                </a:solidFill>
              </a:rPr>
              <a:t>.  This is guaranteed by the </a:t>
            </a:r>
            <a:r>
              <a:rPr lang="en-US" sz="2100" b="1" u="sng" dirty="0" smtClean="0">
                <a:solidFill>
                  <a:schemeClr val="bg1"/>
                </a:solidFill>
              </a:rPr>
              <a:t>Eighth Amendment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100" dirty="0" smtClean="0">
              <a:solidFill>
                <a:schemeClr val="bg1"/>
              </a:solidFill>
            </a:endParaRPr>
          </a:p>
        </p:txBody>
      </p:sp>
      <p:pic>
        <p:nvPicPr>
          <p:cNvPr id="5124" name="Picture 13" descr="http://t2.gstatic.com/images?q=tbn:ANd9GcT4IA5YzZxEI1SSdThsw_f2pHTaa9uUON0vEjCkyy-cjavQkSdkaKHFwZth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286000"/>
            <a:ext cx="2536825" cy="297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Lock ‘</a:t>
            </a:r>
            <a:r>
              <a:rPr lang="en-US" dirty="0" err="1" smtClean="0">
                <a:solidFill>
                  <a:schemeClr val="bg1"/>
                </a:solidFill>
              </a:rPr>
              <a:t>em</a:t>
            </a:r>
            <a:r>
              <a:rPr lang="en-US" dirty="0" smtClean="0">
                <a:solidFill>
                  <a:schemeClr val="bg1"/>
                </a:solidFill>
              </a:rPr>
              <a:t> up!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5029200" cy="4754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If you cannot afford bail, you can use a </a:t>
            </a:r>
            <a:r>
              <a:rPr lang="en-US" sz="2200" b="1" u="sng" dirty="0" smtClean="0">
                <a:solidFill>
                  <a:schemeClr val="bg1"/>
                </a:solidFill>
              </a:rPr>
              <a:t>bail bondsman</a:t>
            </a:r>
            <a:r>
              <a:rPr lang="en-US" sz="2200" dirty="0" smtClean="0">
                <a:solidFill>
                  <a:schemeClr val="bg1"/>
                </a:solidFill>
              </a:rPr>
              <a:t>.  You </a:t>
            </a:r>
            <a:r>
              <a:rPr lang="en-US" sz="2200" b="1" dirty="0" smtClean="0">
                <a:solidFill>
                  <a:schemeClr val="bg1"/>
                </a:solidFill>
              </a:rPr>
              <a:t>pay them 10% of your bail to get out, but you don’t get it back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If you don’t show up for your trial, they will come find you, and they won’t be happy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If you are charged with a very serious felony or you have a record of not showing up for court, you can be held in jail until your trial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This is always the case with a </a:t>
            </a:r>
            <a:r>
              <a:rPr lang="en-US" sz="2200" b="1" i="1" u="sng" dirty="0" smtClean="0">
                <a:solidFill>
                  <a:schemeClr val="bg1"/>
                </a:solidFill>
              </a:rPr>
              <a:t>capital crime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b="1" dirty="0" smtClean="0">
                <a:solidFill>
                  <a:schemeClr val="bg1"/>
                </a:solidFill>
              </a:rPr>
              <a:t>one which carries the death sentence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Whatever they decide, they will also set a date for your </a:t>
            </a:r>
            <a:r>
              <a:rPr lang="en-US" sz="2200" i="1" dirty="0" smtClean="0">
                <a:solidFill>
                  <a:schemeClr val="bg1"/>
                </a:solidFill>
              </a:rPr>
              <a:t>arraignment</a:t>
            </a:r>
          </a:p>
        </p:txBody>
      </p:sp>
      <p:pic>
        <p:nvPicPr>
          <p:cNvPr id="6148" name="Picture 6" descr="http://media-cdn.tripadvisor.com/media/photo-s/00/11/50/29/inside-the-jail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752600"/>
            <a:ext cx="3592513" cy="3886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Arraignment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3434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 an </a:t>
            </a:r>
            <a:r>
              <a:rPr lang="en-US" sz="2200" b="1" i="1" u="sng" dirty="0" smtClean="0">
                <a:solidFill>
                  <a:schemeClr val="bg1"/>
                </a:solidFill>
              </a:rPr>
              <a:t>arraignment</a:t>
            </a:r>
            <a:r>
              <a:rPr lang="en-US" sz="2200" dirty="0" smtClean="0">
                <a:solidFill>
                  <a:schemeClr val="bg1"/>
                </a:solidFill>
              </a:rPr>
              <a:t>, the person accused is brought before a judge and enters their </a:t>
            </a:r>
            <a:r>
              <a:rPr lang="en-US" sz="2200" i="1" dirty="0" smtClean="0">
                <a:solidFill>
                  <a:schemeClr val="bg1"/>
                </a:solidFill>
              </a:rPr>
              <a:t>plea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A </a:t>
            </a:r>
            <a:r>
              <a:rPr lang="en-US" sz="2200" b="1" i="1" u="sng" dirty="0" smtClean="0">
                <a:solidFill>
                  <a:schemeClr val="bg1"/>
                </a:solidFill>
              </a:rPr>
              <a:t>plea</a:t>
            </a:r>
            <a:r>
              <a:rPr lang="en-US" sz="2200" dirty="0" smtClean="0">
                <a:solidFill>
                  <a:schemeClr val="bg1"/>
                </a:solidFill>
              </a:rPr>
              <a:t> is </a:t>
            </a:r>
            <a:r>
              <a:rPr lang="en-US" sz="2200" b="1" dirty="0" smtClean="0">
                <a:solidFill>
                  <a:schemeClr val="bg1"/>
                </a:solidFill>
              </a:rPr>
              <a:t>declaration of guilt or innocence by the accused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The judge also </a:t>
            </a:r>
            <a:r>
              <a:rPr lang="en-US" sz="2200" b="1" dirty="0" smtClean="0">
                <a:solidFill>
                  <a:schemeClr val="bg1"/>
                </a:solidFill>
              </a:rPr>
              <a:t>sets a court date </a:t>
            </a:r>
            <a:r>
              <a:rPr lang="en-US" sz="2200" dirty="0" smtClean="0">
                <a:solidFill>
                  <a:schemeClr val="bg1"/>
                </a:solidFill>
              </a:rPr>
              <a:t>for the trial.  There must be a “speedy trial” date as guaranteed by the 6</a:t>
            </a:r>
            <a:r>
              <a:rPr lang="en-US" sz="2200" baseline="30000" dirty="0" smtClean="0">
                <a:solidFill>
                  <a:schemeClr val="bg1"/>
                </a:solidFill>
              </a:rPr>
              <a:t>th</a:t>
            </a:r>
            <a:r>
              <a:rPr lang="en-US" sz="2200" dirty="0" smtClean="0">
                <a:solidFill>
                  <a:schemeClr val="bg1"/>
                </a:solidFill>
              </a:rPr>
              <a:t> Amendment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Sometimes a </a:t>
            </a:r>
            <a:r>
              <a:rPr lang="en-US" sz="2200" b="1" i="1" u="sng" dirty="0" smtClean="0">
                <a:solidFill>
                  <a:schemeClr val="bg1"/>
                </a:solidFill>
              </a:rPr>
              <a:t>plea bargain</a:t>
            </a:r>
            <a:r>
              <a:rPr lang="en-US" sz="2200" dirty="0" smtClean="0">
                <a:solidFill>
                  <a:schemeClr val="bg1"/>
                </a:solidFill>
              </a:rPr>
              <a:t> will be arranged.  The </a:t>
            </a:r>
            <a:r>
              <a:rPr lang="en-US" sz="2200" b="1" dirty="0" smtClean="0">
                <a:solidFill>
                  <a:schemeClr val="bg1"/>
                </a:solidFill>
              </a:rPr>
              <a:t>accused agrees to plead guilty in order to receive a lesser punishment</a:t>
            </a:r>
          </a:p>
          <a:p>
            <a:pPr eaLnBrk="1" hangingPunct="1">
              <a:lnSpc>
                <a:spcPct val="90000"/>
              </a:lnSpc>
            </a:pPr>
            <a:endParaRPr lang="en-US" sz="2200" b="1" dirty="0" smtClean="0">
              <a:solidFill>
                <a:schemeClr val="bg1"/>
              </a:solidFill>
            </a:endParaRPr>
          </a:p>
        </p:txBody>
      </p:sp>
      <p:pic>
        <p:nvPicPr>
          <p:cNvPr id="7172" name="Picture 18" descr="http://media.marconews.com/media/img/photos/2010/06/18/100618NS-GK-GORDONDEATH310_t607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875" y="2324100"/>
            <a:ext cx="3854450" cy="2514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Trial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95400"/>
            <a:ext cx="4495800" cy="51054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solidFill>
                  <a:schemeClr val="bg1"/>
                </a:solidFill>
              </a:rPr>
              <a:t>The </a:t>
            </a:r>
            <a:r>
              <a:rPr lang="en-US" sz="2200" b="1" i="1" u="sng" dirty="0" smtClean="0">
                <a:solidFill>
                  <a:schemeClr val="bg1"/>
                </a:solidFill>
              </a:rPr>
              <a:t>trial</a:t>
            </a:r>
            <a:r>
              <a:rPr lang="en-US" sz="2200" dirty="0" smtClean="0">
                <a:solidFill>
                  <a:schemeClr val="bg1"/>
                </a:solidFill>
              </a:rPr>
              <a:t> decides the guilt or innocence of the accused</a:t>
            </a:r>
          </a:p>
          <a:p>
            <a:pPr eaLnBrk="1" hangingPunct="1"/>
            <a:r>
              <a:rPr lang="en-US" sz="2200" dirty="0" smtClean="0">
                <a:solidFill>
                  <a:schemeClr val="bg1"/>
                </a:solidFill>
              </a:rPr>
              <a:t>In a trial, the person accused of a crime is known as the </a:t>
            </a:r>
            <a:r>
              <a:rPr lang="en-US" sz="2200" b="1" i="1" u="sng" dirty="0" smtClean="0">
                <a:solidFill>
                  <a:schemeClr val="bg1"/>
                </a:solidFill>
              </a:rPr>
              <a:t>defendant</a:t>
            </a:r>
          </a:p>
          <a:p>
            <a:pPr eaLnBrk="1" hangingPunct="1"/>
            <a:r>
              <a:rPr lang="en-US" sz="2200" dirty="0" smtClean="0">
                <a:solidFill>
                  <a:schemeClr val="bg1"/>
                </a:solidFill>
              </a:rPr>
              <a:t>The defendant’s lawyer is known as the </a:t>
            </a:r>
            <a:r>
              <a:rPr lang="en-US" sz="2200" b="1" i="1" u="sng" dirty="0" smtClean="0">
                <a:solidFill>
                  <a:schemeClr val="bg1"/>
                </a:solidFill>
              </a:rPr>
              <a:t>defense attorney</a:t>
            </a:r>
          </a:p>
          <a:p>
            <a:pPr eaLnBrk="1" hangingPunct="1"/>
            <a:r>
              <a:rPr lang="en-US" sz="2200" dirty="0" smtClean="0">
                <a:solidFill>
                  <a:schemeClr val="bg1"/>
                </a:solidFill>
              </a:rPr>
              <a:t>The </a:t>
            </a:r>
            <a:r>
              <a:rPr lang="en-US" sz="2200" b="1" i="1" u="sng" dirty="0" smtClean="0">
                <a:solidFill>
                  <a:schemeClr val="bg1"/>
                </a:solidFill>
              </a:rPr>
              <a:t>prosecutor</a:t>
            </a:r>
            <a:r>
              <a:rPr lang="en-US" sz="2200" dirty="0" smtClean="0">
                <a:solidFill>
                  <a:schemeClr val="bg1"/>
                </a:solidFill>
              </a:rPr>
              <a:t> is the lawyer for the government who attempts to prove the defendant guilty</a:t>
            </a:r>
          </a:p>
          <a:p>
            <a:pPr eaLnBrk="1" hangingPunct="1"/>
            <a:r>
              <a:rPr lang="en-US" sz="2200" dirty="0" smtClean="0">
                <a:solidFill>
                  <a:schemeClr val="bg1"/>
                </a:solidFill>
              </a:rPr>
              <a:t>In state trials the prosecutor is called the </a:t>
            </a:r>
            <a:r>
              <a:rPr lang="en-US" sz="2200" b="1" u="sng" dirty="0" smtClean="0">
                <a:solidFill>
                  <a:schemeClr val="bg1"/>
                </a:solidFill>
              </a:rPr>
              <a:t>Commonwealth Attorney</a:t>
            </a:r>
            <a:r>
              <a:rPr lang="en-US" sz="2200" dirty="0" smtClean="0">
                <a:solidFill>
                  <a:schemeClr val="bg1"/>
                </a:solidFill>
              </a:rPr>
              <a:t>, in federal trials he is known a the </a:t>
            </a:r>
            <a:r>
              <a:rPr lang="en-US" sz="2200" b="1" u="sng" dirty="0" smtClean="0">
                <a:solidFill>
                  <a:schemeClr val="bg1"/>
                </a:solidFill>
              </a:rPr>
              <a:t>U.S. Attorney</a:t>
            </a:r>
          </a:p>
        </p:txBody>
      </p:sp>
      <p:pic>
        <p:nvPicPr>
          <p:cNvPr id="8196" name="Picture 6" descr="http://www4.pictures.gi.zimbio.com/Nai+Yin+Xue+Appears+Auckland+High+Court+Trial+OhqKS7jFfZ1l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209800"/>
            <a:ext cx="3921125" cy="2514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Jury Anyone?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If jail time is a possible punishment, a defendant has the choice of a </a:t>
            </a:r>
            <a:r>
              <a:rPr lang="en-US" sz="2400" i="1" dirty="0" smtClean="0">
                <a:solidFill>
                  <a:schemeClr val="bg1"/>
                </a:solidFill>
              </a:rPr>
              <a:t>jury trial</a:t>
            </a:r>
            <a:r>
              <a:rPr lang="en-US" sz="2400" dirty="0" smtClean="0">
                <a:solidFill>
                  <a:schemeClr val="bg1"/>
                </a:solidFill>
              </a:rPr>
              <a:t> or a </a:t>
            </a:r>
            <a:r>
              <a:rPr lang="en-US" sz="2400" i="1" dirty="0" smtClean="0">
                <a:solidFill>
                  <a:schemeClr val="bg1"/>
                </a:solidFill>
              </a:rPr>
              <a:t>bench trial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In a </a:t>
            </a:r>
            <a:r>
              <a:rPr lang="en-US" sz="2400" b="1" i="1" u="sng" dirty="0" smtClean="0">
                <a:solidFill>
                  <a:schemeClr val="bg1"/>
                </a:solidFill>
              </a:rPr>
              <a:t>bench trial</a:t>
            </a:r>
            <a:r>
              <a:rPr lang="en-US" sz="2400" dirty="0" smtClean="0">
                <a:solidFill>
                  <a:schemeClr val="bg1"/>
                </a:solidFill>
              </a:rPr>
              <a:t>, the judge decides guilt or innocence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In a </a:t>
            </a:r>
            <a:r>
              <a:rPr lang="en-US" sz="2400" b="1" i="1" u="sng" dirty="0" smtClean="0">
                <a:solidFill>
                  <a:schemeClr val="bg1"/>
                </a:solidFill>
              </a:rPr>
              <a:t>jury trial</a:t>
            </a:r>
            <a:r>
              <a:rPr lang="en-US" sz="2400" dirty="0" smtClean="0">
                <a:solidFill>
                  <a:schemeClr val="bg1"/>
                </a:solidFill>
              </a:rPr>
              <a:t>, a group of your peers decides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If a jury is used, they are selected from a group of citizens randomly chosen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Both the prosecutor and defense attorney try to pick a jury that will favor them</a:t>
            </a:r>
          </a:p>
        </p:txBody>
      </p:sp>
      <p:pic>
        <p:nvPicPr>
          <p:cNvPr id="9220" name="Picture 6" descr="http://www.pastfoundation.org/2008Forensics/Updates/July03/Jury%20duty%20can%20be%20long,%20intense,%20and%20confusing,%20even%20if%20you%20know%20and%20understand%20what%20is%20being%20said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838" y="1981200"/>
            <a:ext cx="4065587" cy="304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During the Trial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9530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Both sides will call </a:t>
            </a:r>
            <a:r>
              <a:rPr lang="en-US" sz="2200" b="1" i="1" u="sng" dirty="0" smtClean="0">
                <a:solidFill>
                  <a:schemeClr val="bg1"/>
                </a:solidFill>
              </a:rPr>
              <a:t>witnesses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b="1" dirty="0" smtClean="0">
                <a:solidFill>
                  <a:schemeClr val="bg1"/>
                </a:solidFill>
              </a:rPr>
              <a:t>people who have information to tell about the case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If necessary, a </a:t>
            </a:r>
            <a:r>
              <a:rPr lang="en-US" sz="2200" b="1" i="1" u="sng" dirty="0" smtClean="0">
                <a:solidFill>
                  <a:schemeClr val="bg1"/>
                </a:solidFill>
              </a:rPr>
              <a:t>subpoena</a:t>
            </a:r>
            <a:r>
              <a:rPr lang="en-US" sz="2200" dirty="0" smtClean="0">
                <a:solidFill>
                  <a:schemeClr val="bg1"/>
                </a:solidFill>
              </a:rPr>
              <a:t> can be issued, a court order forcing someone to appear in court.  Only the </a:t>
            </a:r>
            <a:r>
              <a:rPr lang="en-US" sz="2200" b="1" dirty="0" smtClean="0">
                <a:solidFill>
                  <a:schemeClr val="bg1"/>
                </a:solidFill>
              </a:rPr>
              <a:t>defendant cannot be forced to testify (Fifth Amendment)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The witnesses give sworn </a:t>
            </a:r>
            <a:r>
              <a:rPr lang="en-US" sz="2200" b="1" i="1" u="sng" dirty="0" smtClean="0">
                <a:solidFill>
                  <a:schemeClr val="bg1"/>
                </a:solidFill>
              </a:rPr>
              <a:t>testimony</a:t>
            </a:r>
            <a:r>
              <a:rPr lang="en-US" sz="2200" dirty="0" smtClean="0">
                <a:solidFill>
                  <a:schemeClr val="bg1"/>
                </a:solidFill>
              </a:rPr>
              <a:t>, in which </a:t>
            </a:r>
            <a:r>
              <a:rPr lang="en-US" sz="2200" b="1" dirty="0" smtClean="0">
                <a:solidFill>
                  <a:schemeClr val="bg1"/>
                </a:solidFill>
              </a:rPr>
              <a:t>they promise to tell the information about what they know under penalty of law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The prosecutor and defense attorney also present </a:t>
            </a:r>
            <a:r>
              <a:rPr lang="en-US" sz="2200" b="1" i="1" u="sng" dirty="0" smtClean="0">
                <a:solidFill>
                  <a:schemeClr val="bg1"/>
                </a:solidFill>
              </a:rPr>
              <a:t>evidence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b="1" dirty="0" smtClean="0">
                <a:solidFill>
                  <a:schemeClr val="bg1"/>
                </a:solidFill>
              </a:rPr>
              <a:t>items and documents which are used to prove their case</a:t>
            </a:r>
          </a:p>
        </p:txBody>
      </p:sp>
      <p:pic>
        <p:nvPicPr>
          <p:cNvPr id="10244" name="Picture 8" descr="http://www.lawdragon.com/ldimages/lawyer%20and%20jury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81200"/>
            <a:ext cx="4160838" cy="2590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8C5E79-50CC-43D9-8EC3-3B21739AFCCF}"/>
</file>

<file path=customXml/itemProps2.xml><?xml version="1.0" encoding="utf-8"?>
<ds:datastoreItem xmlns:ds="http://schemas.openxmlformats.org/officeDocument/2006/customXml" ds:itemID="{7A002C46-706B-4A12-844F-FD5900B65C93}"/>
</file>

<file path=customXml/itemProps3.xml><?xml version="1.0" encoding="utf-8"?>
<ds:datastoreItem xmlns:ds="http://schemas.openxmlformats.org/officeDocument/2006/customXml" ds:itemID="{B260CCAB-626A-4CFF-8C06-59BB27F958A9}"/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1318</Words>
  <Application>Microsoft Office PowerPoint</Application>
  <PresentationFormat>On-screen Show (4:3)</PresentationFormat>
  <Paragraphs>97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Subway</vt:lpstr>
      <vt:lpstr>Default Design</vt:lpstr>
      <vt:lpstr>Courts at Work</vt:lpstr>
      <vt:lpstr>Criminal cases</vt:lpstr>
      <vt:lpstr>Tell it to the judge</vt:lpstr>
      <vt:lpstr>What to do with you now?</vt:lpstr>
      <vt:lpstr>Lock ‘em up!</vt:lpstr>
      <vt:lpstr>Arraignment</vt:lpstr>
      <vt:lpstr>The Trial</vt:lpstr>
      <vt:lpstr>Jury Anyone?</vt:lpstr>
      <vt:lpstr>During the Trial</vt:lpstr>
      <vt:lpstr>The Verdict</vt:lpstr>
      <vt:lpstr>GUILTY!</vt:lpstr>
      <vt:lpstr>Juvenile Law</vt:lpstr>
      <vt:lpstr>Tried as an adult</vt:lpstr>
      <vt:lpstr>Juvenile Hearing</vt:lpstr>
      <vt:lpstr>Juvenile Punishment</vt:lpstr>
      <vt:lpstr>Civil Cases</vt:lpstr>
      <vt:lpstr>Your day(s) in court</vt:lpstr>
      <vt:lpstr>The Constitution protects YOU</vt:lpstr>
    </vt:vector>
  </TitlesOfParts>
  <Company>Agami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Phillip McGinnis</dc:creator>
  <cp:lastModifiedBy>Phillip McGinnis</cp:lastModifiedBy>
  <cp:revision>66</cp:revision>
  <dcterms:created xsi:type="dcterms:W3CDTF">2004-03-20T21:09:07Z</dcterms:created>
  <dcterms:modified xsi:type="dcterms:W3CDTF">2015-02-23T14:50:16Z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